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  <p:sldId id="280" r:id="rId12"/>
    <p:sldId id="281" r:id="rId13"/>
    <p:sldId id="282" r:id="rId14"/>
    <p:sldId id="283" r:id="rId15"/>
    <p:sldId id="267" r:id="rId16"/>
    <p:sldId id="268" r:id="rId17"/>
    <p:sldId id="269" r:id="rId18"/>
    <p:sldId id="270" r:id="rId19"/>
    <p:sldId id="278" r:id="rId20"/>
    <p:sldId id="279" r:id="rId21"/>
    <p:sldId id="272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SDS%202K23\Course-Project-Machine-Learning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Accuracy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Sheet1!$A$39:$A$46</c:f>
              <c:strCache>
                <c:ptCount val="8"/>
                <c:pt idx="0">
                  <c:v>NB</c:v>
                </c:pt>
                <c:pt idx="1">
                  <c:v>KNN</c:v>
                </c:pt>
                <c:pt idx="2">
                  <c:v>DT</c:v>
                </c:pt>
                <c:pt idx="3">
                  <c:v>LR</c:v>
                </c:pt>
                <c:pt idx="4">
                  <c:v>SVM</c:v>
                </c:pt>
                <c:pt idx="5">
                  <c:v>MLP</c:v>
                </c:pt>
                <c:pt idx="6">
                  <c:v>RF</c:v>
                </c:pt>
                <c:pt idx="7">
                  <c:v>XGBoost</c:v>
                </c:pt>
              </c:strCache>
            </c:strRef>
          </c:cat>
          <c:val>
            <c:numRef>
              <c:f>Sheet1!$B$39:$B$46</c:f>
              <c:numCache>
                <c:formatCode>General</c:formatCode>
                <c:ptCount val="8"/>
                <c:pt idx="0">
                  <c:v>0.53</c:v>
                </c:pt>
                <c:pt idx="1">
                  <c:v>0.84</c:v>
                </c:pt>
                <c:pt idx="2">
                  <c:v>0.83</c:v>
                </c:pt>
                <c:pt idx="3">
                  <c:v>0.88</c:v>
                </c:pt>
                <c:pt idx="4">
                  <c:v>0.88</c:v>
                </c:pt>
                <c:pt idx="5">
                  <c:v>0.9</c:v>
                </c:pt>
                <c:pt idx="6">
                  <c:v>0.92</c:v>
                </c:pt>
                <c:pt idx="7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18-44ED-8FD1-B1EC8830E18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85745432"/>
        <c:axId val="685743272"/>
      </c:barChart>
      <c:catAx>
        <c:axId val="685745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PK"/>
          </a:p>
        </c:txPr>
        <c:crossAx val="685743272"/>
        <c:crosses val="autoZero"/>
        <c:auto val="1"/>
        <c:lblAlgn val="ctr"/>
        <c:lblOffset val="100"/>
        <c:noMultiLvlLbl val="0"/>
      </c:catAx>
      <c:valAx>
        <c:axId val="685743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5745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40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1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6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0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3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1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8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62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14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FD2A8-C4C5-64E7-BAA5-F7C8960C1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4819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cap="all">
                <a:effectLst/>
                <a:latin typeface="+mj-lt"/>
                <a:ea typeface="+mj-ea"/>
                <a:cs typeface="+mj-cs"/>
              </a:rPr>
              <a:t>Brain Tumor Detection 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3ADFBC35-2056-8754-8217-B35F93C54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r="793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82EF-E4E5-6649-9F52-2377D17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771E-8B72-BDBB-26EA-EBDA57ACF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Naive Bayes: Limited performance suggesting simplicity may not capture complex data patterns effectively.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KNN (K-Nearest Neighbors): Solid, balanced performance across metrics.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Decision Tree: Balanced performance in accuracy, recall, precision, and F1.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Logistic Regression: Consistent, robust performance. Simple and interpretable, suitable for various tasks.</a:t>
            </a:r>
            <a:endParaRPr lang="en-PK" sz="1600" dirty="0"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60A1-A641-7086-662D-F44E104036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SVM (Support Vector Machine): Strong overall performance. Effective for both linear and non-linear patterns.</a:t>
            </a:r>
          </a:p>
          <a:p>
            <a:r>
              <a:rPr lang="en-US" dirty="0"/>
              <a:t>MLP (Multi-Layer Perceptron): High accuracy and balanced metrics.</a:t>
            </a:r>
          </a:p>
          <a:p>
            <a:r>
              <a:rPr lang="en-US" dirty="0"/>
              <a:t>Random Forest: Excellent overall performance with high metrics. The ensemble approach enhances robustness.</a:t>
            </a:r>
          </a:p>
          <a:p>
            <a:r>
              <a:rPr lang="en-US" dirty="0"/>
              <a:t>XGBoost: Top-tier performance with high accuracy and balanced metrics. Gradient boosting optimizes generalization.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528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AAFC-52F1-F867-8F05-B110A651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27" y="587185"/>
            <a:ext cx="7810398" cy="1360898"/>
          </a:xfrm>
        </p:spPr>
        <p:txBody>
          <a:bodyPr>
            <a:normAutofit/>
          </a:bodyPr>
          <a:lstStyle/>
          <a:p>
            <a:r>
              <a:rPr lang="en-US" sz="3600" dirty="0"/>
              <a:t>Confusion Matrix of ML Models 1/4</a:t>
            </a:r>
            <a:endParaRPr lang="en-PK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D425-5013-0479-7FA5-3D42080C8C5E}"/>
              </a:ext>
            </a:extLst>
          </p:cNvPr>
          <p:cNvSpPr txBox="1"/>
          <p:nvPr/>
        </p:nvSpPr>
        <p:spPr>
          <a:xfrm>
            <a:off x="9405257" y="587185"/>
            <a:ext cx="292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 tumor:  0,</a:t>
            </a:r>
          </a:p>
          <a:p>
            <a:r>
              <a:rPr lang="pt-BR" dirty="0"/>
              <a:t>Glioma tumor:  1,</a:t>
            </a:r>
          </a:p>
          <a:p>
            <a:r>
              <a:rPr lang="pt-BR" dirty="0"/>
              <a:t>Meningioma Tumor: 2,</a:t>
            </a:r>
          </a:p>
          <a:p>
            <a:r>
              <a:rPr lang="pt-BR" dirty="0"/>
              <a:t>Pituitary Tumor: 3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B3243-4644-9E51-9F3C-CFE65865D88E}"/>
              </a:ext>
            </a:extLst>
          </p:cNvPr>
          <p:cNvSpPr txBox="1"/>
          <p:nvPr/>
        </p:nvSpPr>
        <p:spPr>
          <a:xfrm>
            <a:off x="2057401" y="5752425"/>
            <a:ext cx="340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SVM Confusion Matrix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6C9E5-B173-33DD-3816-9C5B38064D6E}"/>
              </a:ext>
            </a:extLst>
          </p:cNvPr>
          <p:cNvSpPr txBox="1"/>
          <p:nvPr/>
        </p:nvSpPr>
        <p:spPr>
          <a:xfrm>
            <a:off x="6178648" y="5752425"/>
            <a:ext cx="44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Naïve Bayes Confusion Matrix</a:t>
            </a:r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FD1ED-4C94-41C4-50B5-F386F43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27" y="2146982"/>
            <a:ext cx="4453999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6B804F-51BF-60C0-12E0-3D9B9957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12" y="2146982"/>
            <a:ext cx="4453999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AAFC-52F1-F867-8F05-B110A651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27" y="587185"/>
            <a:ext cx="7810398" cy="1360898"/>
          </a:xfrm>
        </p:spPr>
        <p:txBody>
          <a:bodyPr>
            <a:normAutofit/>
          </a:bodyPr>
          <a:lstStyle/>
          <a:p>
            <a:r>
              <a:rPr lang="en-US" sz="3600" dirty="0"/>
              <a:t>Confusion Matrix of ML Models 2/4</a:t>
            </a:r>
            <a:endParaRPr lang="en-PK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D425-5013-0479-7FA5-3D42080C8C5E}"/>
              </a:ext>
            </a:extLst>
          </p:cNvPr>
          <p:cNvSpPr txBox="1"/>
          <p:nvPr/>
        </p:nvSpPr>
        <p:spPr>
          <a:xfrm>
            <a:off x="9405257" y="606235"/>
            <a:ext cx="292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 tumor:  0,</a:t>
            </a:r>
          </a:p>
          <a:p>
            <a:r>
              <a:rPr lang="pt-BR" dirty="0"/>
              <a:t>Glioma tumor:  1,</a:t>
            </a:r>
          </a:p>
          <a:p>
            <a:r>
              <a:rPr lang="pt-BR" dirty="0"/>
              <a:t>Meningioma Tumor: 2,</a:t>
            </a:r>
          </a:p>
          <a:p>
            <a:r>
              <a:rPr lang="pt-BR" dirty="0"/>
              <a:t>Pituitary Tumor: 3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B3243-4644-9E51-9F3C-CFE65865D88E}"/>
              </a:ext>
            </a:extLst>
          </p:cNvPr>
          <p:cNvSpPr txBox="1"/>
          <p:nvPr/>
        </p:nvSpPr>
        <p:spPr>
          <a:xfrm>
            <a:off x="1559353" y="5752425"/>
            <a:ext cx="390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Random Forest Confusion Matrix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6C9E5-B173-33DD-3816-9C5B38064D6E}"/>
              </a:ext>
            </a:extLst>
          </p:cNvPr>
          <p:cNvSpPr txBox="1"/>
          <p:nvPr/>
        </p:nvSpPr>
        <p:spPr>
          <a:xfrm>
            <a:off x="6178648" y="5752425"/>
            <a:ext cx="44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K-NN Confusion Matrix</a:t>
            </a:r>
            <a:endParaRPr lang="en-P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9B8D59-B7BA-0024-C7CC-4B3F262E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27" y="2026972"/>
            <a:ext cx="4553204" cy="36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282999-0186-9D6C-38D2-913AACFB8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48" y="2023175"/>
            <a:ext cx="4569060" cy="36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50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AAFC-52F1-F867-8F05-B110A651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27" y="587185"/>
            <a:ext cx="7810398" cy="1360898"/>
          </a:xfrm>
        </p:spPr>
        <p:txBody>
          <a:bodyPr>
            <a:normAutofit/>
          </a:bodyPr>
          <a:lstStyle/>
          <a:p>
            <a:r>
              <a:rPr lang="en-US" sz="3600" dirty="0"/>
              <a:t>Confusion Matrix of ML Models 3/4</a:t>
            </a:r>
            <a:endParaRPr lang="en-PK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D425-5013-0479-7FA5-3D42080C8C5E}"/>
              </a:ext>
            </a:extLst>
          </p:cNvPr>
          <p:cNvSpPr txBox="1"/>
          <p:nvPr/>
        </p:nvSpPr>
        <p:spPr>
          <a:xfrm>
            <a:off x="9405257" y="587185"/>
            <a:ext cx="292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 tumor:  0,</a:t>
            </a:r>
          </a:p>
          <a:p>
            <a:r>
              <a:rPr lang="pt-BR" dirty="0"/>
              <a:t>Glioma tumor:  1,</a:t>
            </a:r>
          </a:p>
          <a:p>
            <a:r>
              <a:rPr lang="pt-BR" dirty="0"/>
              <a:t>Meningioma Tumor: 2,</a:t>
            </a:r>
          </a:p>
          <a:p>
            <a:r>
              <a:rPr lang="pt-BR" dirty="0"/>
              <a:t>Pituitary Tumor: 3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B3243-4644-9E51-9F3C-CFE65865D88E}"/>
              </a:ext>
            </a:extLst>
          </p:cNvPr>
          <p:cNvSpPr txBox="1"/>
          <p:nvPr/>
        </p:nvSpPr>
        <p:spPr>
          <a:xfrm>
            <a:off x="1249627" y="5752425"/>
            <a:ext cx="421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Logistic Regression Confusion Matrix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6C9E5-B173-33DD-3816-9C5B38064D6E}"/>
              </a:ext>
            </a:extLst>
          </p:cNvPr>
          <p:cNvSpPr txBox="1"/>
          <p:nvPr/>
        </p:nvSpPr>
        <p:spPr>
          <a:xfrm>
            <a:off x="6178648" y="5752425"/>
            <a:ext cx="44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XGBoost Confusion Matrix</a:t>
            </a:r>
            <a:endParaRPr lang="en-P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454848-8848-4F1A-919C-F064CFCC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27" y="2001073"/>
            <a:ext cx="4551799" cy="36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C3EC6EC-4FAB-0A0D-C343-58422538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49" y="1959370"/>
            <a:ext cx="4570824" cy="36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00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934F-5167-3CA3-83CE-2185A398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7185"/>
            <a:ext cx="9905999" cy="1360898"/>
          </a:xfrm>
        </p:spPr>
        <p:txBody>
          <a:bodyPr/>
          <a:lstStyle/>
          <a:p>
            <a:r>
              <a:rPr lang="en-US" sz="4000" dirty="0"/>
              <a:t>Confusion Matrix of ML Models 4/4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CBCDC-A188-3B3C-BCAB-1EB48EBE149F}"/>
              </a:ext>
            </a:extLst>
          </p:cNvPr>
          <p:cNvSpPr txBox="1"/>
          <p:nvPr/>
        </p:nvSpPr>
        <p:spPr>
          <a:xfrm>
            <a:off x="6401938" y="5800399"/>
            <a:ext cx="4370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Multilayer Perceptron Confusion Matrix</a:t>
            </a:r>
            <a:endParaRPr lang="en-PK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2ACE79-4CA0-0FA1-C60C-2B50192B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89" y="2089634"/>
            <a:ext cx="4633368" cy="371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224C7-9A91-274A-1415-0E107542511D}"/>
              </a:ext>
            </a:extLst>
          </p:cNvPr>
          <p:cNvSpPr txBox="1"/>
          <p:nvPr/>
        </p:nvSpPr>
        <p:spPr>
          <a:xfrm>
            <a:off x="1420038" y="5800399"/>
            <a:ext cx="4370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Decision Tree Confusion Matrix</a:t>
            </a:r>
            <a:endParaRPr lang="en-PK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51E5199-B1E4-AEA1-E4C5-25E5F1C0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94" y="2089634"/>
            <a:ext cx="4633368" cy="371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A20E0-11A0-1C02-C358-342DB333E025}"/>
              </a:ext>
            </a:extLst>
          </p:cNvPr>
          <p:cNvSpPr txBox="1"/>
          <p:nvPr/>
        </p:nvSpPr>
        <p:spPr>
          <a:xfrm>
            <a:off x="9405257" y="587185"/>
            <a:ext cx="292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 tumor:  0,</a:t>
            </a:r>
          </a:p>
          <a:p>
            <a:r>
              <a:rPr lang="pt-BR" dirty="0"/>
              <a:t>Glioma tumor:  1,</a:t>
            </a:r>
          </a:p>
          <a:p>
            <a:r>
              <a:rPr lang="pt-BR" dirty="0"/>
              <a:t>Meningioma Tumor: 2,</a:t>
            </a:r>
          </a:p>
          <a:p>
            <a:r>
              <a:rPr lang="pt-BR" dirty="0"/>
              <a:t>Pituitary Tumor: 3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6700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87852-36BA-52F3-3C83-6E961266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837" y="826676"/>
            <a:ext cx="8689571" cy="10018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Results on Machine Learning Models</a:t>
            </a:r>
            <a:endParaRPr lang="en-PK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B9C4481-1029-701D-D235-79A4C79656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874725"/>
              </p:ext>
            </p:extLst>
          </p:nvPr>
        </p:nvGraphicFramePr>
        <p:xfrm>
          <a:off x="1233837" y="2305880"/>
          <a:ext cx="9689267" cy="353848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21749">
                  <a:extLst>
                    <a:ext uri="{9D8B030D-6E8A-4147-A177-3AD203B41FA5}">
                      <a16:colId xmlns:a16="http://schemas.microsoft.com/office/drawing/2014/main" val="2287940211"/>
                    </a:ext>
                  </a:extLst>
                </a:gridCol>
                <a:gridCol w="1679564">
                  <a:extLst>
                    <a:ext uri="{9D8B030D-6E8A-4147-A177-3AD203B41FA5}">
                      <a16:colId xmlns:a16="http://schemas.microsoft.com/office/drawing/2014/main" val="581148082"/>
                    </a:ext>
                  </a:extLst>
                </a:gridCol>
                <a:gridCol w="1678070">
                  <a:extLst>
                    <a:ext uri="{9D8B030D-6E8A-4147-A177-3AD203B41FA5}">
                      <a16:colId xmlns:a16="http://schemas.microsoft.com/office/drawing/2014/main" val="884328901"/>
                    </a:ext>
                  </a:extLst>
                </a:gridCol>
                <a:gridCol w="2279706">
                  <a:extLst>
                    <a:ext uri="{9D8B030D-6E8A-4147-A177-3AD203B41FA5}">
                      <a16:colId xmlns:a16="http://schemas.microsoft.com/office/drawing/2014/main" val="2551847915"/>
                    </a:ext>
                  </a:extLst>
                </a:gridCol>
                <a:gridCol w="1330178">
                  <a:extLst>
                    <a:ext uri="{9D8B030D-6E8A-4147-A177-3AD203B41FA5}">
                      <a16:colId xmlns:a16="http://schemas.microsoft.com/office/drawing/2014/main" val="3687397450"/>
                    </a:ext>
                  </a:extLst>
                </a:gridCol>
              </a:tblGrid>
              <a:tr h="3931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400" b="1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Recall</a:t>
                      </a:r>
                      <a:endParaRPr lang="en-US" sz="2400" b="1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Precision</a:t>
                      </a:r>
                      <a:endParaRPr lang="en-US" sz="2400" b="1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US" sz="2400" b="1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b"/>
                </a:tc>
                <a:extLst>
                  <a:ext uri="{0D108BD9-81ED-4DB2-BD59-A6C34878D82A}">
                    <a16:rowId xmlns:a16="http://schemas.microsoft.com/office/drawing/2014/main" val="768471378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953560639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2170772643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1208142370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2510349412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1523023084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3866207192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2304351011"/>
                  </a:ext>
                </a:extLst>
              </a:tr>
              <a:tr h="39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PK" sz="2400" b="0" i="0" u="none" strike="noStrike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PK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PK" sz="2400" b="0" i="0" u="none" strike="noStrike" dirty="0">
                        <a:solidFill>
                          <a:srgbClr val="37415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3" marR="12553" marT="12553" marB="0" anchor="ctr"/>
                </a:tc>
                <a:extLst>
                  <a:ext uri="{0D108BD9-81ED-4DB2-BD59-A6C34878D82A}">
                    <a16:rowId xmlns:a16="http://schemas.microsoft.com/office/drawing/2014/main" val="351287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3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C567-9469-627B-6E2C-6E783BD2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9" y="439223"/>
            <a:ext cx="9905999" cy="1360898"/>
          </a:xfrm>
        </p:spPr>
        <p:txBody>
          <a:bodyPr/>
          <a:lstStyle/>
          <a:p>
            <a:r>
              <a:rPr lang="en-US" dirty="0"/>
              <a:t>Comparative Analysis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068D5-E488-E9CA-5F04-0953990D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07" y="2394944"/>
            <a:ext cx="5540464" cy="3343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C81C02-77CB-0DFD-5F7E-EAB5F051654C}"/>
              </a:ext>
            </a:extLst>
          </p:cNvPr>
          <p:cNvSpPr txBox="1"/>
          <p:nvPr/>
        </p:nvSpPr>
        <p:spPr>
          <a:xfrm>
            <a:off x="973699" y="5738328"/>
            <a:ext cx="4448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we have achieved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8E31A-CBD0-9EA6-77E2-D5218D5EC62E}"/>
              </a:ext>
            </a:extLst>
          </p:cNvPr>
          <p:cNvSpPr txBox="1"/>
          <p:nvPr/>
        </p:nvSpPr>
        <p:spPr>
          <a:xfrm>
            <a:off x="6715961" y="5738328"/>
            <a:ext cx="4448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paper, 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Saeedi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(2023)] 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22FD792-7C87-8356-CD8F-223E135BB5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946105"/>
              </p:ext>
            </p:extLst>
          </p:nvPr>
        </p:nvGraphicFramePr>
        <p:xfrm>
          <a:off x="481329" y="2394944"/>
          <a:ext cx="5395595" cy="3343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293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0E71-42A8-6BD2-7EB5-5AC2F73D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4904"/>
            <a:ext cx="9905999" cy="1360898"/>
          </a:xfrm>
        </p:spPr>
        <p:txBody>
          <a:bodyPr/>
          <a:lstStyle/>
          <a:p>
            <a:r>
              <a:rPr lang="en-US" dirty="0"/>
              <a:t>Convolutional Neural Network (CNN)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E60E2-92F2-5E8E-0C95-778C1290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6191250" cy="39544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Model Architecture:</a:t>
            </a:r>
          </a:p>
          <a:p>
            <a:r>
              <a:rPr lang="en-US" dirty="0"/>
              <a:t>Sequential model with distinct layers.</a:t>
            </a:r>
          </a:p>
          <a:p>
            <a:r>
              <a:rPr lang="en-US" dirty="0"/>
              <a:t>Conv2D Layers: Utilized 32 filters of 3x3 kernels with ReLU activation.</a:t>
            </a:r>
          </a:p>
          <a:p>
            <a:r>
              <a:rPr lang="en-US" dirty="0"/>
              <a:t>Max Pooling Layers: Applied 2x2 max pooling to reduce spatial dimensions.</a:t>
            </a:r>
          </a:p>
          <a:p>
            <a:r>
              <a:rPr lang="en-US" dirty="0"/>
              <a:t>Flattened Layer: Transformation of output into a 1D array.</a:t>
            </a:r>
          </a:p>
          <a:p>
            <a:r>
              <a:rPr lang="en-US" dirty="0"/>
              <a:t>ReLU Activation: Introduced non-linearity for better generalization on complex data.</a:t>
            </a:r>
          </a:p>
          <a:p>
            <a:r>
              <a:rPr lang="en-US" dirty="0"/>
              <a:t>Output Layer: Comprised of 4 neurons with softmax activation for multi-class classification.</a:t>
            </a:r>
          </a:p>
          <a:p>
            <a:pPr marL="0" indent="0">
              <a:buNone/>
            </a:pPr>
            <a:r>
              <a:rPr lang="en-US" dirty="0"/>
              <a:t>Model Compilation:</a:t>
            </a:r>
          </a:p>
          <a:p>
            <a:r>
              <a:rPr lang="en-US" dirty="0"/>
              <a:t>Optimizer: Adam optimizer employed.</a:t>
            </a:r>
          </a:p>
          <a:p>
            <a:r>
              <a:rPr lang="en-US" dirty="0"/>
              <a:t>Loss Function: </a:t>
            </a:r>
            <a:r>
              <a:rPr lang="en-US" dirty="0" err="1"/>
              <a:t>sparse_categorical_crossentropy</a:t>
            </a:r>
            <a:r>
              <a:rPr lang="en-US" dirty="0"/>
              <a:t> chosen based on existing literature.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EDB47-C0A4-FAA1-E13B-652EED77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635" y="2114543"/>
            <a:ext cx="4503640" cy="39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9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FB42-C4B8-A907-D705-1F31E5C6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CNN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FEB46-A948-166F-5F96-ADC2CFC9B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33833"/>
            <a:ext cx="9905999" cy="3567118"/>
          </a:xfrm>
        </p:spPr>
        <p:txBody>
          <a:bodyPr/>
          <a:lstStyle/>
          <a:p>
            <a:r>
              <a:rPr lang="en-US" dirty="0"/>
              <a:t>On CNN we got 93% accuracy</a:t>
            </a:r>
          </a:p>
          <a:p>
            <a:endParaRPr lang="en-PK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226B56-6040-8F4E-D50B-6E76B057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792896"/>
            <a:ext cx="4327183" cy="329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5053F62-F578-B6C0-E5C1-E780F7A8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56" y="2792896"/>
            <a:ext cx="4327183" cy="329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4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433C-DFBE-FD68-5A23-58578A7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5736"/>
            <a:ext cx="8168951" cy="67594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Predictions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50EA-02E2-D5AF-6145-D49F358F87CF}"/>
              </a:ext>
            </a:extLst>
          </p:cNvPr>
          <p:cNvSpPr txBox="1"/>
          <p:nvPr/>
        </p:nvSpPr>
        <p:spPr>
          <a:xfrm>
            <a:off x="1546549" y="5586318"/>
            <a:ext cx="4448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Images: P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ituitary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CBF93-2372-B136-D5AD-A605B8CA45F2}"/>
              </a:ext>
            </a:extLst>
          </p:cNvPr>
          <p:cNvSpPr txBox="1"/>
          <p:nvPr/>
        </p:nvSpPr>
        <p:spPr>
          <a:xfrm>
            <a:off x="5738326" y="5586318"/>
            <a:ext cx="5634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Images: M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eningioma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47F663-3A1C-FE4A-5C35-8AE5EA59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98" y="1695450"/>
            <a:ext cx="5277123" cy="386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CF19D22-9501-3012-7204-D18DE063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94156"/>
            <a:ext cx="5081104" cy="38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7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E370-DC19-8F72-396C-CF918372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5D06-1D37-B1ED-89E5-14205E5B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Proposed 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59606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433C-DFBE-FD68-5A23-58578A7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93" y="501979"/>
            <a:ext cx="8168951" cy="67594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Predictions</a:t>
            </a:r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9355ADA-0C6E-62B8-3B7C-F4C34C42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895" y="1704974"/>
            <a:ext cx="5195421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FDBF98-0372-D8ED-5C0B-4DEB211959AE}"/>
              </a:ext>
            </a:extLst>
          </p:cNvPr>
          <p:cNvSpPr txBox="1"/>
          <p:nvPr/>
        </p:nvSpPr>
        <p:spPr>
          <a:xfrm>
            <a:off x="1423672" y="5680075"/>
            <a:ext cx="4448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Images: Glioma T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FA62A-4C57-F642-162A-6C750D6D126E}"/>
              </a:ext>
            </a:extLst>
          </p:cNvPr>
          <p:cNvSpPr txBox="1"/>
          <p:nvPr/>
        </p:nvSpPr>
        <p:spPr>
          <a:xfrm>
            <a:off x="6280865" y="5705815"/>
            <a:ext cx="4448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Images:  No T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umor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43045B-B915-FFD1-2206-A72EA0D4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93" y="1704973"/>
            <a:ext cx="5147093" cy="39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66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5846-E313-0F00-D48F-49CEBF07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8DA9-36E5-A0A3-4B25-E68B2E6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Machine Learning Models:</a:t>
            </a:r>
          </a:p>
          <a:p>
            <a:r>
              <a:rPr lang="en-US" dirty="0"/>
              <a:t>Naive Bayes and KNN showed lower performance.</a:t>
            </a:r>
          </a:p>
          <a:p>
            <a:r>
              <a:rPr lang="en-US" dirty="0"/>
              <a:t>Decision Tree, Logistic Regression, SVM, MLP, Random Forest, and XGBoost demonstrated varying levels of accuracy.</a:t>
            </a:r>
          </a:p>
          <a:p>
            <a:r>
              <a:rPr lang="en-US" dirty="0"/>
              <a:t>Top performers were Random Forest and XGBoost.</a:t>
            </a:r>
          </a:p>
          <a:p>
            <a:pPr marL="0" indent="0">
              <a:buNone/>
            </a:pPr>
            <a:r>
              <a:rPr lang="en-US" dirty="0"/>
              <a:t>Convolutional Neural Network (CNN):</a:t>
            </a:r>
          </a:p>
          <a:p>
            <a:r>
              <a:rPr lang="en-US" dirty="0"/>
              <a:t>Achieved a high accuracy of 93%.</a:t>
            </a:r>
          </a:p>
          <a:p>
            <a:r>
              <a:rPr lang="en-US" dirty="0"/>
              <a:t>Outperformed traditional ML models on image data.</a:t>
            </a:r>
          </a:p>
        </p:txBody>
      </p:sp>
    </p:spTree>
    <p:extLst>
      <p:ext uri="{BB962C8B-B14F-4D97-AF65-F5344CB8AC3E}">
        <p14:creationId xmlns:p14="http://schemas.microsoft.com/office/powerpoint/2010/main" val="392953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D477-7BAE-98DC-1B36-BEFBC7B4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1/2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191D-A9E4-E623-DDB7-57C40706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El-</a:t>
            </a:r>
            <a:r>
              <a:rPr lang="en-US" sz="1400" dirty="0" err="1"/>
              <a:t>Dahshan</a:t>
            </a:r>
            <a:r>
              <a:rPr lang="en-US" sz="1400" dirty="0"/>
              <a:t>, E. S. A., Mohsen, H. M., </a:t>
            </a:r>
            <a:r>
              <a:rPr lang="en-US" sz="1400" dirty="0" err="1"/>
              <a:t>Revett</a:t>
            </a:r>
            <a:r>
              <a:rPr lang="en-US" sz="1400" dirty="0"/>
              <a:t>, K., &amp; Salem, A. B. M. (2014). Computer-aided diagnosis of human brain tumor through MRI: A survey and a new algorithm. Expert Systems with Applications, 41(11), 5526–5545.</a:t>
            </a:r>
          </a:p>
          <a:p>
            <a:r>
              <a:rPr lang="en-US" sz="1400" dirty="0" err="1"/>
              <a:t>Badža</a:t>
            </a:r>
            <a:r>
              <a:rPr lang="en-US" sz="1400" dirty="0"/>
              <a:t>, M. M., &amp; </a:t>
            </a:r>
            <a:r>
              <a:rPr lang="en-US" sz="1400" dirty="0" err="1"/>
              <a:t>Barjaktarović</a:t>
            </a:r>
            <a:r>
              <a:rPr lang="en-US" sz="1400" dirty="0"/>
              <a:t>, M. Č. (2020). Classification of brain tumors from MRI images using a convolutional neural network. Applied Sciences, 10(6), 1999.</a:t>
            </a:r>
          </a:p>
          <a:p>
            <a:r>
              <a:rPr lang="en-US" sz="1400" dirty="0" err="1"/>
              <a:t>Divyamary</a:t>
            </a:r>
            <a:r>
              <a:rPr lang="en-US" sz="1400" dirty="0"/>
              <a:t>, D., Gopika, S., </a:t>
            </a:r>
            <a:r>
              <a:rPr lang="en-US" sz="1400" dirty="0" err="1"/>
              <a:t>Pradeeba</a:t>
            </a:r>
            <a:r>
              <a:rPr lang="en-US" sz="1400" dirty="0"/>
              <a:t>, S., &amp; Bhuvaneswari, M. (2020, March). Brain tumor detection from MRI images using Naive classifier. In 2020 6th international conference on advanced computing and communication systems (ICACCS) (pp. 620-622). IEEE. </a:t>
            </a:r>
          </a:p>
          <a:p>
            <a:r>
              <a:rPr lang="en-US" sz="1400" dirty="0"/>
              <a:t>H, R., B, S., Reddy, V. K., &amp; M, V. S. (2020). Brain Tumor Detection using Naïve Bayes Classification. International Research Journal of Engineering and Technology (IRJET), 07(06), 6851.</a:t>
            </a:r>
          </a:p>
          <a:p>
            <a:r>
              <a:rPr lang="en-US" sz="1400" dirty="0" err="1"/>
              <a:t>Malarvizhi</a:t>
            </a:r>
            <a:r>
              <a:rPr lang="en-US" sz="1400" dirty="0"/>
              <a:t>, A. B., </a:t>
            </a:r>
            <a:r>
              <a:rPr lang="en-US" sz="1400" dirty="0" err="1"/>
              <a:t>Mofika</a:t>
            </a:r>
            <a:r>
              <a:rPr lang="en-US" sz="1400" dirty="0"/>
              <a:t>, A., </a:t>
            </a:r>
            <a:r>
              <a:rPr lang="en-US" sz="1400" dirty="0" err="1"/>
              <a:t>Monapreetha</a:t>
            </a:r>
            <a:r>
              <a:rPr lang="en-US" sz="1400" dirty="0"/>
              <a:t>, M., &amp; </a:t>
            </a:r>
            <a:r>
              <a:rPr lang="en-US" sz="1400" dirty="0" err="1"/>
              <a:t>Arunnagiri</a:t>
            </a:r>
            <a:r>
              <a:rPr lang="en-US" sz="1400" dirty="0"/>
              <a:t>, A. M. (2022, August). Brain </a:t>
            </a:r>
            <a:r>
              <a:rPr lang="en-US" sz="1400" dirty="0" err="1"/>
              <a:t>tumour</a:t>
            </a:r>
            <a:r>
              <a:rPr lang="en-US" sz="1400" dirty="0"/>
              <a:t> classification using machine learning algorithm. In Journal of Physics: Conference Series (Vol. 2318, No. 1, p. 012042). IOP Publishing.</a:t>
            </a:r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313210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4D1F-DE23-C82A-3AA2-4E364234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2/2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1E46-40E9-14BC-DD98-B0C998CB7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Vankdothu</a:t>
            </a:r>
            <a:r>
              <a:rPr lang="en-US" dirty="0"/>
              <a:t>, R., &amp; Hameed, M. A. (2022). Brain tumor segmentation of MR images using SVM and fuzzy classifier in machine learning. Measurement: Sensors, 24, 100440.</a:t>
            </a:r>
          </a:p>
          <a:p>
            <a:endParaRPr lang="en-US" dirty="0"/>
          </a:p>
          <a:p>
            <a:r>
              <a:rPr lang="en-US" dirty="0"/>
              <a:t>Khan, M. S. I., Rahman, A., Debnath, T., Karim, M. R., Nasir, M. K., Band, S. S., ... &amp; </a:t>
            </a:r>
            <a:r>
              <a:rPr lang="en-US" dirty="0" err="1"/>
              <a:t>Dehzangi</a:t>
            </a:r>
            <a:r>
              <a:rPr lang="en-US" dirty="0"/>
              <a:t>, I. (2022). Accurate brain tumor detection using deep convolutional neural network. Computational and Structural Biotechnology Journal, 20, 4733-4745.</a:t>
            </a:r>
          </a:p>
          <a:p>
            <a:endParaRPr lang="en-US" dirty="0"/>
          </a:p>
          <a:p>
            <a:r>
              <a:rPr lang="en-US" dirty="0" err="1"/>
              <a:t>Saeedi</a:t>
            </a:r>
            <a:r>
              <a:rPr lang="en-US" dirty="0"/>
              <a:t>, S., </a:t>
            </a:r>
            <a:r>
              <a:rPr lang="en-US" dirty="0" err="1"/>
              <a:t>Rezayi</a:t>
            </a:r>
            <a:r>
              <a:rPr lang="en-US" dirty="0"/>
              <a:t>, S., Keshavarz, H., &amp; R. </a:t>
            </a:r>
            <a:r>
              <a:rPr lang="en-US" dirty="0" err="1"/>
              <a:t>Niakan</a:t>
            </a:r>
            <a:r>
              <a:rPr lang="en-US" dirty="0"/>
              <a:t> </a:t>
            </a:r>
            <a:r>
              <a:rPr lang="en-US" dirty="0" err="1"/>
              <a:t>Kalhori</a:t>
            </a:r>
            <a:r>
              <a:rPr lang="en-US" dirty="0"/>
              <a:t>, S. (2023). MRI-based brain tumor detection using convolutional deep learning methods and chosen machine learning techniques. BMC Medical Informatics and Decision Making, 23(1), 16.</a:t>
            </a:r>
          </a:p>
          <a:p>
            <a:endParaRPr lang="en-US" dirty="0"/>
          </a:p>
          <a:p>
            <a:r>
              <a:rPr lang="en-US" dirty="0"/>
              <a:t>Sartaj. (2020). Brain tumor classification (MRI). Retrieved from https://www.kaggle.com/datasets/sartajbhuvaji/brain-tumor-classification-mri?select=Training</a:t>
            </a:r>
          </a:p>
        </p:txBody>
      </p:sp>
    </p:spTree>
    <p:extLst>
      <p:ext uri="{BB962C8B-B14F-4D97-AF65-F5344CB8AC3E}">
        <p14:creationId xmlns:p14="http://schemas.microsoft.com/office/powerpoint/2010/main" val="280322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474A4F-089E-F2B5-24F6-8775A2C7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95300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cap="all" spc="300" dirty="0"/>
              <a:t>Thank you for your attention.</a:t>
            </a:r>
          </a:p>
        </p:txBody>
      </p:sp>
      <p:pic>
        <p:nvPicPr>
          <p:cNvPr id="6" name="Picture 5" descr="A purple and white background with lines and dots&#10;&#10;Description automatically generated">
            <a:extLst>
              <a:ext uri="{FF2B5EF4-FFF2-40B4-BE49-F238E27FC236}">
                <a16:creationId xmlns:a16="http://schemas.microsoft.com/office/drawing/2014/main" id="{2A01A376-C714-0947-E229-0AE5B07F4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28" r="-1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1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C591-322C-AED5-6518-3067743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D4E9-BFFB-3DB9-1450-8CB0E04A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Brain tumors, a perilous form of cancer, affect individuals across all age groups.</a:t>
            </a:r>
          </a:p>
          <a:p>
            <a:r>
              <a:rPr lang="en-US" dirty="0"/>
              <a:t>Early detection is vital for better patient outcomes, but traditional methods like eye analysis of MRI data have inherent limitations.</a:t>
            </a:r>
          </a:p>
          <a:p>
            <a:r>
              <a:rPr lang="en-US" dirty="0"/>
              <a:t>The alarming 300% increase in brain tumor-related deaths over the past 30 years underscores the urgent need for timely identification.</a:t>
            </a:r>
          </a:p>
          <a:p>
            <a:r>
              <a:rPr lang="en-US" dirty="0"/>
              <a:t>Untreated brain tumors can lead to fatal consequences, emphasizing the critical importance of accurate and non-invasive diagnostic methods.</a:t>
            </a:r>
          </a:p>
          <a:p>
            <a:r>
              <a:rPr lang="en-US" dirty="0"/>
              <a:t>Magnetic Resonance Imaging (MRI) stands out as the most effective tool for diagnosing brain cancers.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0039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C591-322C-AED5-6518-3067743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D4E9-BFFB-3DB9-1450-8CB0E04A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Recent advancements in machine learning, particularly deep learning, enable precise recognition of medical imaging patterns.</a:t>
            </a:r>
          </a:p>
          <a:p>
            <a:r>
              <a:rPr lang="en-US" dirty="0"/>
              <a:t>This study employs diverse machine-learning techniques, including a convolutional neural network with data augmentation and feature extraction, on a substantial MRI dataset.</a:t>
            </a:r>
          </a:p>
          <a:p>
            <a:r>
              <a:rPr lang="en-US" dirty="0"/>
              <a:t>Evaluation of multiple machine-learning models on a dataset comprising 3284 brain tumor (MRI) images provides nuanced insights into their performance.</a:t>
            </a:r>
          </a:p>
          <a:p>
            <a:r>
              <a:rPr lang="en-US" dirty="0"/>
              <a:t>This research significantly contributes to ongoing endeavors in brain tumor detection, utilizing state-of-the-art machine learning and deep learning techniques, and the results are rigorously compared with existing literature to advance our understanding of effective approaches in brain tumor detection.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3300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C2133-47E9-D14C-DB18-CDAF6F80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837" y="696249"/>
            <a:ext cx="8689571" cy="1001886"/>
          </a:xfrm>
        </p:spPr>
        <p:txBody>
          <a:bodyPr anchor="b">
            <a:normAutofit/>
          </a:bodyPr>
          <a:lstStyle/>
          <a:p>
            <a:r>
              <a:rPr lang="en-US" dirty="0"/>
              <a:t>Literature Review</a:t>
            </a:r>
            <a:endParaRPr lang="en-PK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CEC623-8257-286C-5C10-CC504CB73F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468652"/>
              </p:ext>
            </p:extLst>
          </p:nvPr>
        </p:nvGraphicFramePr>
        <p:xfrm>
          <a:off x="1233836" y="2219564"/>
          <a:ext cx="9062307" cy="35611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206565">
                  <a:extLst>
                    <a:ext uri="{9D8B030D-6E8A-4147-A177-3AD203B41FA5}">
                      <a16:colId xmlns:a16="http://schemas.microsoft.com/office/drawing/2014/main" val="3902183632"/>
                    </a:ext>
                  </a:extLst>
                </a:gridCol>
                <a:gridCol w="4023789">
                  <a:extLst>
                    <a:ext uri="{9D8B030D-6E8A-4147-A177-3AD203B41FA5}">
                      <a16:colId xmlns:a16="http://schemas.microsoft.com/office/drawing/2014/main" val="217097692"/>
                    </a:ext>
                  </a:extLst>
                </a:gridCol>
                <a:gridCol w="1831953">
                  <a:extLst>
                    <a:ext uri="{9D8B030D-6E8A-4147-A177-3AD203B41FA5}">
                      <a16:colId xmlns:a16="http://schemas.microsoft.com/office/drawing/2014/main" val="3547876061"/>
                    </a:ext>
                  </a:extLst>
                </a:gridCol>
              </a:tblGrid>
              <a:tr h="6086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cap="none" spc="60" dirty="0" err="1">
                          <a:solidFill>
                            <a:srgbClr val="000000"/>
                          </a:solidFill>
                          <a:effectLst/>
                        </a:rPr>
                        <a:t>Refernces</a:t>
                      </a:r>
                      <a:endParaRPr lang="en-US" sz="1600" b="0" i="0" u="none" strike="noStrike" cap="none" spc="6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cap="none" spc="60">
                          <a:solidFill>
                            <a:srgbClr val="000000"/>
                          </a:solidFill>
                          <a:effectLst/>
                        </a:rPr>
                        <a:t>Models</a:t>
                      </a:r>
                      <a:endParaRPr lang="en-US" sz="1600" b="0" i="0" u="none" strike="noStrike" cap="none" spc="6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cap="none" spc="60">
                          <a:solidFill>
                            <a:srgbClr val="000000"/>
                          </a:solidFill>
                          <a:effectLst/>
                        </a:rPr>
                        <a:t>Accuracy Rate</a:t>
                      </a:r>
                      <a:endParaRPr lang="en-US" sz="1600" b="0" i="0" u="none" strike="noStrike" cap="none" spc="6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998754"/>
                  </a:ext>
                </a:extLst>
              </a:tr>
              <a:tr h="548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Malarvizhi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et al.(2022)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K-means clustering, SVM classification</a:t>
                      </a:r>
                      <a:endParaRPr lang="en-US" sz="1600" b="0" i="0" u="none" strike="noStrike" cap="none" spc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PK" sz="1600" u="none" strike="noStrike" cap="none" spc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80%</a:t>
                      </a:r>
                      <a:endParaRPr lang="en-P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188956"/>
                  </a:ext>
                </a:extLst>
              </a:tr>
              <a:tr h="548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Md. </a:t>
                      </a:r>
                      <a:r>
                        <a:rPr lang="en-US" sz="1600" u="none" strike="noStrike" cap="none" spc="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Saikat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Islam Khan (2022)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23-layer CNN, Fine-tuned CNN with VGG16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P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97.8%, 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P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P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44644"/>
                  </a:ext>
                </a:extLst>
              </a:tr>
              <a:tr h="548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Divyamary.D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and </a:t>
                      </a:r>
                      <a:r>
                        <a:rPr lang="en-US" sz="1600" u="none" strike="noStrike" cap="none" spc="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Gopika.S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, (2020)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Naive Bayes Classifier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P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84%</a:t>
                      </a:r>
                      <a:endParaRPr lang="en-P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343976"/>
                  </a:ext>
                </a:extLst>
              </a:tr>
              <a:tr h="548251">
                <a:tc>
                  <a:txBody>
                    <a:bodyPr/>
                    <a:lstStyle/>
                    <a:p>
                      <a:pPr algn="l" fontAlgn="ctr"/>
                      <a:r>
                        <a:rPr lang="da-D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Rajni H et al., (2020)</a:t>
                      </a:r>
                      <a:endParaRPr lang="da-D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Naive Bayes Classifier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P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94%</a:t>
                      </a:r>
                      <a:endParaRPr lang="en-P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427620"/>
                  </a:ext>
                </a:extLst>
              </a:tr>
              <a:tr h="7595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Ramdas </a:t>
                      </a:r>
                      <a:r>
                        <a:rPr lang="en-US" sz="1600" u="none" strike="noStrike" cap="none" spc="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Vankdothu</a:t>
                      </a:r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 and Mohd Abdul Hameed, (2022)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Hybrid ANFIS and SVM, FCM segmentation, GWO, SSO, GA</a:t>
                      </a:r>
                      <a:endParaRPr lang="en-US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PK" sz="1600" u="none" strike="noStrike" cap="none" spc="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</a:rPr>
                        <a:t>99.24%</a:t>
                      </a:r>
                      <a:endParaRPr lang="en-PK" sz="1600" b="0" i="0" u="none" strike="noStrike" cap="none" spc="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458" marR="7458" marT="89498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40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7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0E65F-5EB2-7957-2560-F8A2D5BD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from Previous Work: MRI-based Brain Tumor Detection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682541-2CB7-D533-2B6B-24B134C5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Previous Study</a:t>
            </a:r>
          </a:p>
          <a:p>
            <a:r>
              <a:rPr lang="en-US" dirty="0"/>
              <a:t>Title: “MRI-based Brain Tumor Detection using Convolutional Deep Learning Methods” (2023)</a:t>
            </a:r>
          </a:p>
          <a:p>
            <a:pPr marL="0" indent="0">
              <a:buNone/>
            </a:pPr>
            <a:r>
              <a:rPr lang="en-US" dirty="0"/>
              <a:t>Methodology:</a:t>
            </a:r>
          </a:p>
          <a:p>
            <a:r>
              <a:rPr lang="en-US" dirty="0"/>
              <a:t>Dataset: 3264 MRI images (glioma, meningioma, pituitary tumors, healthy brains)</a:t>
            </a:r>
          </a:p>
          <a:p>
            <a:r>
              <a:rPr lang="en-US" dirty="0"/>
              <a:t>Techniques: 2D CNN, Auto-encoder Network, Machine Learning (MLP, KNN)</a:t>
            </a:r>
          </a:p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s-ES" dirty="0" err="1"/>
              <a:t>Acuracy</a:t>
            </a:r>
            <a:r>
              <a:rPr lang="es-ES" dirty="0"/>
              <a:t>: 2D CNN (93%), </a:t>
            </a:r>
            <a:r>
              <a:rPr lang="es-ES" dirty="0" err="1"/>
              <a:t>Auto-encoder</a:t>
            </a:r>
            <a:r>
              <a:rPr lang="es-ES" dirty="0"/>
              <a:t> (90%)</a:t>
            </a:r>
          </a:p>
          <a:p>
            <a:r>
              <a:rPr lang="en-US" dirty="0"/>
              <a:t>KNN achieved the highest ML accuracy (86%)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848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DEAD-5655-9DA5-C916-A590E02B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C038-8E15-B4C2-8D71-B81728A44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  <a:p>
            <a:r>
              <a:rPr lang="en-US" dirty="0"/>
              <a:t>Extending prior work, our study implements state-of-the-art ML and deep learning algorithms.  </a:t>
            </a:r>
          </a:p>
          <a:p>
            <a:pPr marL="0" indent="0">
              <a:buNone/>
            </a:pPr>
            <a:r>
              <a:rPr lang="en-US" dirty="0"/>
              <a:t>Results</a:t>
            </a:r>
          </a:p>
          <a:p>
            <a:r>
              <a:rPr lang="en-US" dirty="0"/>
              <a:t>Improved accuracy, efficiency, and applicability in diverse scenarios.</a:t>
            </a:r>
          </a:p>
          <a:p>
            <a:pPr marL="0" indent="0">
              <a:buNone/>
            </a:pPr>
            <a:r>
              <a:rPr lang="en-US" dirty="0"/>
              <a:t>Comparison:</a:t>
            </a:r>
          </a:p>
          <a:p>
            <a:r>
              <a:rPr lang="en-US" dirty="0"/>
              <a:t>Highlight key improvements or differences</a:t>
            </a:r>
          </a:p>
          <a:p>
            <a:r>
              <a:rPr lang="en-US" dirty="0"/>
              <a:t>Make predictions</a:t>
            </a:r>
          </a:p>
          <a:p>
            <a:r>
              <a:rPr lang="en-US" dirty="0"/>
              <a:t>Use visuals to enhance understanding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6371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02E9-78C2-4597-9D4D-39F56391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0752"/>
            <a:ext cx="9905999" cy="1360898"/>
          </a:xfrm>
        </p:spPr>
        <p:txBody>
          <a:bodyPr/>
          <a:lstStyle/>
          <a:p>
            <a:r>
              <a:rPr lang="en-US"/>
              <a:t>Proposed Methodology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D3503-1A8F-ECF6-F3F1-2F831D2C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34" y="1166327"/>
            <a:ext cx="7715566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3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BC935-2DA2-8F1F-5A43-0D0EC8AD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492285" cy="1360898"/>
          </a:xfrm>
        </p:spPr>
        <p:txBody>
          <a:bodyPr>
            <a:normAutofit/>
          </a:bodyPr>
          <a:lstStyle/>
          <a:p>
            <a:r>
              <a:rPr lang="en-US" dirty="0"/>
              <a:t>Dataset Overview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BB99-96F4-016F-88FB-A0D79BE0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8"/>
            <a:ext cx="5115812" cy="365303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Dataset Information: Total Images: 3284 brain tumor (MRI) images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Dataset after up-sampling: 3788</a:t>
            </a:r>
          </a:p>
          <a:p>
            <a:r>
              <a:rPr lang="en-US" sz="1800" dirty="0"/>
              <a:t>Data Split: Applied an 80-20 train-test split.       Train (3030) and Test (758)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Source: Publicly available dataset on Kaggle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/>
              <a:t>MRI Images of Four Classes: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No tumor (Healthy Brain)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Meningioma Tumor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Pituitary Gland Tumor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Glioma Tumor</a:t>
            </a:r>
            <a:endParaRPr lang="en-PK" sz="1700" dirty="0"/>
          </a:p>
        </p:txBody>
      </p:sp>
      <p:pic>
        <p:nvPicPr>
          <p:cNvPr id="4" name="Picture 3" descr="A close-up of a brain mri&#10;&#10;Description automatically generated">
            <a:extLst>
              <a:ext uri="{FF2B5EF4-FFF2-40B4-BE49-F238E27FC236}">
                <a16:creationId xmlns:a16="http://schemas.microsoft.com/office/drawing/2014/main" id="{EEC58D92-EA01-433B-B5E1-70910D04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86" y="3544322"/>
            <a:ext cx="3183661" cy="25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6087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572</TotalTime>
  <Words>1476</Words>
  <Application>Microsoft Office PowerPoint</Application>
  <PresentationFormat>Widescreen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Segoe UI</vt:lpstr>
      <vt:lpstr>Times New Roman</vt:lpstr>
      <vt:lpstr>Walbaum Display</vt:lpstr>
      <vt:lpstr>RegattaVTI</vt:lpstr>
      <vt:lpstr>Brain Tumor Detection </vt:lpstr>
      <vt:lpstr>Content</vt:lpstr>
      <vt:lpstr>Motivation</vt:lpstr>
      <vt:lpstr>Introduction</vt:lpstr>
      <vt:lpstr>Literature Review</vt:lpstr>
      <vt:lpstr>Influence from Previous Work: MRI-based Brain Tumor Detection</vt:lpstr>
      <vt:lpstr>Our Contributions</vt:lpstr>
      <vt:lpstr>Proposed Methodology</vt:lpstr>
      <vt:lpstr>Dataset Overview</vt:lpstr>
      <vt:lpstr>Machine Learning Models</vt:lpstr>
      <vt:lpstr>Confusion Matrix of ML Models 1/4</vt:lpstr>
      <vt:lpstr>Confusion Matrix of ML Models 2/4</vt:lpstr>
      <vt:lpstr>Confusion Matrix of ML Models 3/4</vt:lpstr>
      <vt:lpstr>Confusion Matrix of ML Models 4/4</vt:lpstr>
      <vt:lpstr>Results on Machine Learning Models</vt:lpstr>
      <vt:lpstr>Comparative Analysis</vt:lpstr>
      <vt:lpstr>Convolutional Neural Network (CNN)</vt:lpstr>
      <vt:lpstr>Results on CNN</vt:lpstr>
      <vt:lpstr>Model Predictions</vt:lpstr>
      <vt:lpstr>Model Predictions</vt:lpstr>
      <vt:lpstr>Summary </vt:lpstr>
      <vt:lpstr>References 1/2</vt:lpstr>
      <vt:lpstr>References 2/2</vt:lpstr>
      <vt:lpstr>Thank you for your attention.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Detection</dc:title>
  <dc:creator>Sadia Noor</dc:creator>
  <cp:lastModifiedBy>Aaqib Ali</cp:lastModifiedBy>
  <cp:revision>15</cp:revision>
  <dcterms:created xsi:type="dcterms:W3CDTF">2023-12-26T05:08:41Z</dcterms:created>
  <dcterms:modified xsi:type="dcterms:W3CDTF">2024-04-28T12:57:17Z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2023-12-30T18:17:10Z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dde7b5ec-bce9-4629-977a-8f39784e542e</vt:lpwstr>
  </property>
  <property fmtid="{D5CDD505-2E9C-101B-9397-08002B2CF9AE}" pid="7" name="MSIP_Label_defa4170-0d19-0005-0004-bc88714345d2_ActionId">
    <vt:lpwstr>1ada120a-f6e5-4e36-9f5a-f0ef3a786850</vt:lpwstr>
  </property>
  <property fmtid="{D5CDD505-2E9C-101B-9397-08002B2CF9AE}" pid="8" name="MSIP_Label_defa4170-0d19-0005-0004-bc88714345d2_ContentBits">
    <vt:lpwstr>0</vt:lpwstr>
  </property>
</Properties>
</file>